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328" r:id="rId3"/>
    <p:sldId id="320" r:id="rId4"/>
    <p:sldId id="321" r:id="rId5"/>
    <p:sldId id="323" r:id="rId6"/>
    <p:sldId id="322" r:id="rId7"/>
    <p:sldId id="324" r:id="rId8"/>
    <p:sldId id="335" r:id="rId9"/>
    <p:sldId id="331" r:id="rId10"/>
    <p:sldId id="330" r:id="rId11"/>
    <p:sldId id="332" r:id="rId12"/>
    <p:sldId id="333" r:id="rId13"/>
    <p:sldId id="334" r:id="rId14"/>
    <p:sldId id="336" r:id="rId15"/>
    <p:sldId id="337" r:id="rId16"/>
    <p:sldId id="339" r:id="rId17"/>
    <p:sldId id="329" r:id="rId18"/>
    <p:sldId id="340" r:id="rId19"/>
    <p:sldId id="291" r:id="rId20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1F42"/>
    <a:srgbClr val="D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901" autoAdjust="0"/>
    <p:restoredTop sz="86333" autoAdjust="0"/>
  </p:normalViewPr>
  <p:slideViewPr>
    <p:cSldViewPr>
      <p:cViewPr varScale="1">
        <p:scale>
          <a:sx n="117" d="100"/>
          <a:sy n="117" d="100"/>
        </p:scale>
        <p:origin x="-182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2046" y="-96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49714D-5796-4487-A83A-9CE01F54DBD1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04360B-A4F9-45B9-8EAC-1D2D282C1B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9388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D69BC6-8201-47CF-94CB-CD7E7822B33C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70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2DA03B-8225-4C6A-819C-DF13076E0A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9208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2DA03B-8225-4C6A-819C-DF13076E0A3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236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2DA03B-8225-4C6A-819C-DF13076E0A38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777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28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476672"/>
            <a:ext cx="4330824" cy="576064"/>
          </a:xfrm>
        </p:spPr>
        <p:txBody>
          <a:bodyPr>
            <a:normAutofit/>
          </a:bodyPr>
          <a:lstStyle>
            <a:lvl1pPr>
              <a:defRPr sz="2000" b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50000"/>
              </a:lnSpc>
              <a:defRPr sz="15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lnSpc>
                <a:spcPct val="150000"/>
              </a:lnSpc>
              <a:defRPr sz="12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5A2445A-4E45-43BD-8AD5-0571C832F85E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2656"/>
            <a:ext cx="1224364" cy="7191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274638"/>
            <a:ext cx="5410944" cy="1143000"/>
          </a:xfrm>
        </p:spPr>
        <p:txBody>
          <a:bodyPr/>
          <a:lstStyle>
            <a:lvl1pPr>
              <a:defRPr sz="2000" b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42792" cy="4525963"/>
          </a:xfrm>
        </p:spPr>
        <p:txBody>
          <a:bodyPr/>
          <a:lstStyle>
            <a:lvl1pPr>
              <a:lnSpc>
                <a:spcPct val="150000"/>
              </a:lnSpc>
              <a:defRPr sz="12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lnSpc>
                <a:spcPct val="150000"/>
              </a:lnSpc>
              <a:defRPr sz="11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60032" y="1600200"/>
            <a:ext cx="3826768" cy="4525963"/>
          </a:xfrm>
        </p:spPr>
        <p:txBody>
          <a:bodyPr/>
          <a:lstStyle>
            <a:lvl1pPr>
              <a:lnSpc>
                <a:spcPct val="150000"/>
              </a:lnSpc>
              <a:defRPr sz="12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lnSpc>
                <a:spcPct val="150000"/>
              </a:lnSpc>
              <a:defRPr sz="11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B5A2445A-4E45-43BD-8AD5-0571C832F85E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2656"/>
            <a:ext cx="1224364" cy="719113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1A4F6-C0AC-42CC-8B88-0B04C9E13ECC}" type="datetime1">
              <a:rPr lang="ru-RU" smtClean="0"/>
              <a:pPr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2445A-4E45-43BD-8AD5-0571C832F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mailto:zarplaty@hh.ru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n.danina@hh.ru" TargetMode="External"/><Relationship Id="rId2" Type="http://schemas.openxmlformats.org/officeDocument/2006/relationships/hyperlink" Target="mailto:e.khilyuk@hh.ru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83768" y="3645024"/>
            <a:ext cx="5900192" cy="2232248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>
                <a:latin typeface="+mj-lt"/>
                <a:ea typeface="Verdana" pitchFamily="34" charset="0"/>
                <a:cs typeface="Verdana" pitchFamily="34" charset="0"/>
              </a:rPr>
              <a:t/>
            </a:r>
            <a:br>
              <a:rPr lang="en-US" sz="3600" dirty="0" smtClean="0">
                <a:latin typeface="+mj-lt"/>
                <a:ea typeface="Verdana" pitchFamily="34" charset="0"/>
                <a:cs typeface="Verdana" pitchFamily="34" charset="0"/>
              </a:rPr>
            </a:br>
            <a:r>
              <a:rPr lang="ru-RU" sz="3600" b="1" dirty="0" smtClean="0">
                <a:latin typeface="+mj-lt"/>
                <a:ea typeface="Verdana" pitchFamily="34" charset="0"/>
                <a:cs typeface="Verdana" pitchFamily="34" charset="0"/>
              </a:rPr>
              <a:t/>
            </a:r>
            <a:br>
              <a:rPr lang="ru-RU" sz="3600" b="1" dirty="0" smtClean="0">
                <a:latin typeface="+mj-lt"/>
                <a:ea typeface="Verdana" pitchFamily="34" charset="0"/>
                <a:cs typeface="Verdana" pitchFamily="34" charset="0"/>
              </a:rPr>
            </a:br>
            <a:r>
              <a:rPr lang="ru-RU" sz="3300" b="1" dirty="0"/>
              <a:t>Банк данных заработных плат: </a:t>
            </a:r>
            <a:r>
              <a:rPr lang="en-US" sz="3300" b="1" dirty="0" smtClean="0"/>
              <a:t/>
            </a:r>
            <a:br>
              <a:rPr lang="en-US" sz="33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ru-RU" sz="900" dirty="0" smtClean="0"/>
              <a:t/>
            </a:r>
            <a:br>
              <a:rPr lang="ru-RU" sz="900" dirty="0" smtClean="0"/>
            </a:br>
            <a:r>
              <a:rPr lang="ru-RU" sz="3300" dirty="0"/>
              <a:t>новая услуга от </a:t>
            </a:r>
            <a:r>
              <a:rPr lang="en-US" sz="3300" dirty="0" err="1"/>
              <a:t>HeadHunter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2700" dirty="0" smtClean="0">
                <a:latin typeface="+mj-lt"/>
              </a:rPr>
              <a:t/>
            </a:r>
            <a:br>
              <a:rPr lang="ru-RU" sz="2700" dirty="0" smtClean="0">
                <a:latin typeface="+mj-lt"/>
              </a:rPr>
            </a:br>
            <a:r>
              <a:rPr lang="ru-RU" sz="1100" dirty="0" smtClean="0">
                <a:latin typeface="+mj-lt"/>
              </a:rPr>
              <a:t> </a:t>
            </a:r>
            <a:br>
              <a:rPr lang="ru-RU" sz="1100" dirty="0" smtClean="0">
                <a:latin typeface="+mj-lt"/>
              </a:rPr>
            </a:br>
            <a:r>
              <a:rPr lang="ru-RU" sz="2700" dirty="0">
                <a:latin typeface="+mj-lt"/>
              </a:rPr>
              <a:t/>
            </a:r>
            <a:br>
              <a:rPr lang="ru-RU" sz="2700" dirty="0">
                <a:latin typeface="+mj-lt"/>
              </a:rPr>
            </a:br>
            <a:r>
              <a:rPr lang="ru-RU" sz="2700" i="1" dirty="0" smtClean="0">
                <a:latin typeface="+mj-lt"/>
              </a:rPr>
              <a:t/>
            </a:r>
            <a:br>
              <a:rPr lang="ru-RU" sz="2700" i="1" dirty="0" smtClean="0">
                <a:latin typeface="+mj-lt"/>
              </a:rPr>
            </a:br>
            <a:endParaRPr lang="ru-RU" sz="2700" i="1" dirty="0">
              <a:latin typeface="+mj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40759"/>
            <a:ext cx="2232248" cy="33483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556792"/>
            <a:ext cx="1934168" cy="1080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476672"/>
            <a:ext cx="5987008" cy="576064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/>
              <a:t>Шаг 2: Структура компании</a:t>
            </a:r>
            <a:endParaRPr lang="ru-RU" sz="1800" dirty="0"/>
          </a:p>
        </p:txBody>
      </p:sp>
      <p:sp>
        <p:nvSpPr>
          <p:cNvPr id="4" name="AutoShape 2" descr="http://download.fotolia.com/DownloadContent/2/AqijWYI9SlNeLjXf98U4cuOUng9y7IM7/Fotolia_54814374_Subscription_Monthly_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0" t="24295" r="33545" b="17033"/>
          <a:stretch/>
        </p:blipFill>
        <p:spPr bwMode="auto">
          <a:xfrm>
            <a:off x="755576" y="1124744"/>
            <a:ext cx="7873405" cy="56432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32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476672"/>
            <a:ext cx="5987008" cy="576064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/>
              <a:t>Шаг 3: Заработные платы</a:t>
            </a:r>
            <a:endParaRPr lang="ru-RU" sz="1800" dirty="0"/>
          </a:p>
        </p:txBody>
      </p:sp>
      <p:sp>
        <p:nvSpPr>
          <p:cNvPr id="4" name="AutoShape 2" descr="http://download.fotolia.com/DownloadContent/2/AqijWYI9SlNeLjXf98U4cuOUng9y7IM7/Fotolia_54814374_Subscription_Monthly_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440866" y="1196752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1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61439" y="3269015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2</a:t>
            </a:r>
            <a:endParaRPr lang="ru-RU" sz="2000" b="1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7" t="49374" r="21649" b="14506"/>
          <a:stretch/>
        </p:blipFill>
        <p:spPr bwMode="auto">
          <a:xfrm>
            <a:off x="460374" y="3711694"/>
            <a:ext cx="8039811" cy="28303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00" t="39463" r="34100" b="13448"/>
          <a:stretch/>
        </p:blipFill>
        <p:spPr bwMode="auto">
          <a:xfrm>
            <a:off x="4139952" y="1052736"/>
            <a:ext cx="3503307" cy="28997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3347864" y="1196752"/>
            <a:ext cx="504056" cy="4320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83568" y="3253046"/>
            <a:ext cx="504056" cy="4320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37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476672"/>
            <a:ext cx="5987008" cy="576064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/>
              <a:t>Шаг 3: Льготы</a:t>
            </a:r>
            <a:endParaRPr lang="ru-RU" sz="1800" dirty="0"/>
          </a:p>
        </p:txBody>
      </p:sp>
      <p:sp>
        <p:nvSpPr>
          <p:cNvPr id="4" name="AutoShape 2" descr="http://download.fotolia.com/DownloadContent/2/AqijWYI9SlNeLjXf98U4cuOUng9y7IM7/Fotolia_54814374_Subscription_Monthly_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5" t="26594" r="35923" b="8729"/>
          <a:stretch/>
        </p:blipFill>
        <p:spPr bwMode="auto">
          <a:xfrm>
            <a:off x="1330625" y="1196752"/>
            <a:ext cx="6344817" cy="51845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90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476672"/>
            <a:ext cx="5987008" cy="576064"/>
          </a:xfrm>
        </p:spPr>
        <p:txBody>
          <a:bodyPr>
            <a:noAutofit/>
          </a:bodyPr>
          <a:lstStyle/>
          <a:p>
            <a:pPr algn="r"/>
            <a:r>
              <a:rPr lang="ru-RU" sz="1800" dirty="0" smtClean="0"/>
              <a:t>Результат участия – отчет, который дает возможность</a:t>
            </a:r>
            <a:endParaRPr lang="ru-RU" sz="1800" dirty="0"/>
          </a:p>
        </p:txBody>
      </p:sp>
      <p:sp>
        <p:nvSpPr>
          <p:cNvPr id="4" name="AutoShape 2" descr="http://download.fotolia.com/DownloadContent/2/AqijWYI9SlNeLjXf98U4cuOUng9y7IM7/Fotolia_54814374_Subscription_Monthly_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075240" cy="326896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ru-RU" sz="6400" b="1" dirty="0" smtClean="0"/>
          </a:p>
          <a:p>
            <a:pPr marL="0" indent="0">
              <a:buClr>
                <a:srgbClr val="C00000"/>
              </a:buClr>
              <a:buSzPct val="90000"/>
              <a:buNone/>
              <a:defRPr/>
            </a:pPr>
            <a:endParaRPr lang="ru-RU" sz="1700" dirty="0"/>
          </a:p>
          <a:p>
            <a:pPr marL="0" indent="0">
              <a:buClr>
                <a:srgbClr val="C00000"/>
              </a:buClr>
              <a:buSzPct val="90000"/>
              <a:buNone/>
              <a:defRPr/>
            </a:pPr>
            <a:endParaRPr lang="ru-RU" sz="1600" dirty="0"/>
          </a:p>
          <a:p>
            <a:pPr marL="0" indent="0">
              <a:buNone/>
              <a:defRPr/>
            </a:pPr>
            <a:endParaRPr lang="ru-RU" sz="1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700808"/>
            <a:ext cx="77048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для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специалистов по компенсация и льготам  системно анализировать заработные платы (в процессе операционной работы, в процессе бюджетирования</a:t>
            </a: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для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специалистов по подбору оперативно получать информацию из Банка по публикуемым вакансиям/найденным резюме о размере реальных заработных плат с целью оценить достаточность бюджета/адекватность зарплатных </a:t>
            </a: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ожиданий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формировать для менеджмента отчеты с указанием по каким позициям компания в рынке, где выше, а где ниже рынка; возможность оценки динамики по зарплатам на рынке и в </a:t>
            </a: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компании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1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 Отчет строится с учетом</a:t>
            </a:r>
          </a:p>
          <a:p>
            <a:r>
              <a:rPr lang="ru-RU" sz="1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принципа конфиденциальности</a:t>
            </a:r>
          </a:p>
          <a:p>
            <a:r>
              <a:rPr lang="ru-RU" sz="1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по данным не менее 7 компаний</a:t>
            </a:r>
          </a:p>
          <a:p>
            <a:endParaRPr lang="ru-RU" sz="1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Picture 2" descr="C:\Users\n.filimonov\Desktop\БРЕНД\Вебинары\Картинки\Fotolia_45023627_Subscription_Monthly_X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727022"/>
            <a:ext cx="3203848" cy="2130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954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476672"/>
            <a:ext cx="5987008" cy="576064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/>
              <a:t>Отчет по параметрам</a:t>
            </a:r>
            <a:endParaRPr lang="ru-RU" sz="1800" dirty="0"/>
          </a:p>
        </p:txBody>
      </p:sp>
      <p:sp>
        <p:nvSpPr>
          <p:cNvPr id="4" name="AutoShape 2" descr="http://download.fotolia.com/DownloadContent/2/AqijWYI9SlNeLjXf98U4cuOUng9y7IM7/Fotolia_54814374_Subscription_Monthly_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075240" cy="326896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ru-RU" sz="6400" b="1" dirty="0" smtClean="0"/>
          </a:p>
          <a:p>
            <a:pPr marL="0" indent="0">
              <a:buClr>
                <a:srgbClr val="C00000"/>
              </a:buClr>
              <a:buSzPct val="90000"/>
              <a:buNone/>
              <a:defRPr/>
            </a:pPr>
            <a:endParaRPr lang="ru-RU" sz="1700" dirty="0"/>
          </a:p>
          <a:p>
            <a:pPr marL="0" indent="0">
              <a:buClr>
                <a:srgbClr val="C00000"/>
              </a:buClr>
              <a:buSzPct val="90000"/>
              <a:buNone/>
              <a:defRPr/>
            </a:pPr>
            <a:endParaRPr lang="ru-RU" sz="1600" dirty="0"/>
          </a:p>
          <a:p>
            <a:pPr marL="0" indent="0">
              <a:buNone/>
              <a:defRPr/>
            </a:pPr>
            <a:endParaRPr lang="ru-RU" sz="16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68" t="43290" r="28622" b="11078"/>
          <a:stretch/>
        </p:blipFill>
        <p:spPr bwMode="auto">
          <a:xfrm>
            <a:off x="539552" y="1484784"/>
            <a:ext cx="8212975" cy="46941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1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476672"/>
            <a:ext cx="5987008" cy="576064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/>
              <a:t>Отчет по компаниям</a:t>
            </a:r>
            <a:endParaRPr lang="ru-RU" sz="1800" dirty="0"/>
          </a:p>
        </p:txBody>
      </p:sp>
      <p:sp>
        <p:nvSpPr>
          <p:cNvPr id="4" name="AutoShape 2" descr="http://download.fotolia.com/DownloadContent/2/AqijWYI9SlNeLjXf98U4cuOUng9y7IM7/Fotolia_54814374_Subscription_Monthly_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075240" cy="326896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ru-RU" sz="6400" b="1" dirty="0" smtClean="0"/>
          </a:p>
          <a:p>
            <a:pPr marL="0" indent="0">
              <a:buClr>
                <a:srgbClr val="C00000"/>
              </a:buClr>
              <a:buSzPct val="90000"/>
              <a:buNone/>
              <a:defRPr/>
            </a:pPr>
            <a:endParaRPr lang="ru-RU" sz="1700" dirty="0"/>
          </a:p>
          <a:p>
            <a:pPr marL="0" indent="0">
              <a:buClr>
                <a:srgbClr val="C00000"/>
              </a:buClr>
              <a:buSzPct val="90000"/>
              <a:buNone/>
              <a:defRPr/>
            </a:pPr>
            <a:endParaRPr lang="ru-RU" sz="1600" dirty="0"/>
          </a:p>
          <a:p>
            <a:pPr marL="0" indent="0">
              <a:buNone/>
              <a:defRPr/>
            </a:pPr>
            <a:endParaRPr lang="ru-RU" sz="16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1" t="24922" r="28306" b="11688"/>
          <a:stretch/>
        </p:blipFill>
        <p:spPr bwMode="auto">
          <a:xfrm>
            <a:off x="1331640" y="1340768"/>
            <a:ext cx="6466900" cy="51125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89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476672"/>
            <a:ext cx="5987008" cy="576064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/>
              <a:t>Формат данных в отчете</a:t>
            </a:r>
            <a:endParaRPr lang="ru-RU" sz="1800" i="1" dirty="0"/>
          </a:p>
        </p:txBody>
      </p:sp>
      <p:sp>
        <p:nvSpPr>
          <p:cNvPr id="4" name="AutoShape 2" descr="http://download.fotolia.com/DownloadContent/2/AqijWYI9SlNeLjXf98U4cuOUng9y7IM7/Fotolia_54814374_Subscription_Monthly_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3" t="38173" r="27262" b="14524"/>
          <a:stretch/>
        </p:blipFill>
        <p:spPr bwMode="auto">
          <a:xfrm>
            <a:off x="307975" y="1412776"/>
            <a:ext cx="8480960" cy="48660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43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476672"/>
            <a:ext cx="5987008" cy="576064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/>
              <a:t>Чтобы стать участником</a:t>
            </a:r>
            <a:endParaRPr lang="ru-RU" sz="18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075240" cy="3268960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90000"/>
              <a:buNone/>
              <a:defRPr/>
            </a:pPr>
            <a:r>
              <a:rPr lang="ru-RU" sz="6400" dirty="0" smtClean="0"/>
              <a:t>Напишите письмо на </a:t>
            </a:r>
            <a:r>
              <a:rPr lang="en-US" sz="6400" dirty="0" smtClean="0">
                <a:hlinkClick r:id="rId2"/>
              </a:rPr>
              <a:t>zarplaty@hh.ru</a:t>
            </a:r>
            <a:r>
              <a:rPr lang="en-US" sz="6400" dirty="0" smtClean="0"/>
              <a:t> </a:t>
            </a:r>
            <a:r>
              <a:rPr lang="ru-RU" sz="6400" dirty="0" smtClean="0"/>
              <a:t>со следующим текстом (или темой):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90000"/>
              <a:buNone/>
              <a:defRPr/>
            </a:pPr>
            <a:endParaRPr lang="ru-RU" sz="64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90000"/>
              <a:buNone/>
              <a:defRPr/>
            </a:pPr>
            <a:r>
              <a:rPr lang="ru-RU" sz="6400" dirty="0" smtClean="0"/>
              <a:t>«Прошу включить компанию АБВ, клиентский номер 123 в число участников Банка данных заработных плат. ГЗЛ  -  Фамилия Имя, менеджеры – Фамилии Имена». В случае, если указанных лиц нет в текущей регистрации </a:t>
            </a:r>
            <a:r>
              <a:rPr lang="en-US" sz="6400" dirty="0" err="1" smtClean="0"/>
              <a:t>HeadHunter</a:t>
            </a:r>
            <a:r>
              <a:rPr lang="en-US" sz="6400" dirty="0" smtClean="0"/>
              <a:t>, </a:t>
            </a:r>
            <a:r>
              <a:rPr lang="ru-RU" sz="6400" dirty="0" smtClean="0"/>
              <a:t>необходимо дополнительно указать должность, </a:t>
            </a:r>
            <a:r>
              <a:rPr lang="en-US" sz="6400" dirty="0" smtClean="0"/>
              <a:t>e-mail </a:t>
            </a:r>
            <a:r>
              <a:rPr lang="ru-RU" sz="6400" dirty="0" smtClean="0"/>
              <a:t>и контактный телефон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90000"/>
              <a:buNone/>
              <a:defRPr/>
            </a:pPr>
            <a:endParaRPr lang="ru-RU" sz="64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90000"/>
              <a:buNone/>
              <a:defRPr/>
            </a:pPr>
            <a:r>
              <a:rPr lang="ru-RU" sz="6400" dirty="0" smtClean="0"/>
              <a:t>Или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90000"/>
              <a:buNone/>
              <a:defRPr/>
            </a:pPr>
            <a:r>
              <a:rPr lang="ru-RU" sz="6400" dirty="0" smtClean="0"/>
              <a:t>отправьте запрос на участие  со страницы </a:t>
            </a:r>
            <a:r>
              <a:rPr lang="en-GB" sz="6400" dirty="0">
                <a:solidFill>
                  <a:srgbClr val="FF0000"/>
                </a:solidFill>
              </a:rPr>
              <a:t>http://hh.ru/article/zarplaty</a:t>
            </a:r>
            <a:endParaRPr lang="ru-RU" sz="6400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ru-RU" sz="6400" b="1" dirty="0" smtClean="0"/>
          </a:p>
          <a:p>
            <a:pPr marL="0" indent="0">
              <a:buClr>
                <a:srgbClr val="C00000"/>
              </a:buClr>
              <a:buSzPct val="90000"/>
              <a:buNone/>
              <a:defRPr/>
            </a:pPr>
            <a:endParaRPr lang="ru-RU" sz="1700" dirty="0"/>
          </a:p>
          <a:p>
            <a:pPr marL="0" indent="0">
              <a:buClr>
                <a:srgbClr val="C00000"/>
              </a:buClr>
              <a:buSzPct val="90000"/>
              <a:buNone/>
              <a:defRPr/>
            </a:pPr>
            <a:endParaRPr lang="ru-RU" sz="1600" dirty="0"/>
          </a:p>
          <a:p>
            <a:pPr marL="0" indent="0">
              <a:buNone/>
              <a:defRPr/>
            </a:pPr>
            <a:endParaRPr lang="ru-RU" sz="1600" b="1" dirty="0"/>
          </a:p>
        </p:txBody>
      </p:sp>
      <p:sp>
        <p:nvSpPr>
          <p:cNvPr id="4" name="AutoShape 2" descr="http://download.fotolia.com/DownloadContent/2/AqijWYI9SlNeLjXf98U4cuOUng9y7IM7/Fotolia_54814374_Subscription_Monthly_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8" t="25108" r="36907" b="41189"/>
          <a:stretch/>
        </p:blipFill>
        <p:spPr bwMode="auto">
          <a:xfrm>
            <a:off x="1979712" y="4509120"/>
            <a:ext cx="4842476" cy="209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572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476672"/>
            <a:ext cx="5987008" cy="576064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/>
              <a:t>Контакты</a:t>
            </a:r>
            <a:endParaRPr lang="ru-RU" sz="18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0375" y="1916832"/>
            <a:ext cx="4402832" cy="3268960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6400" b="1" dirty="0" smtClean="0"/>
              <a:t>Евгения </a:t>
            </a:r>
            <a:r>
              <a:rPr lang="ru-RU" sz="6400" b="1" dirty="0"/>
              <a:t>Хилюк, </a:t>
            </a:r>
            <a:r>
              <a:rPr lang="ru-RU" sz="6400" dirty="0" smtClean="0"/>
              <a:t>Менеджер </a:t>
            </a:r>
            <a:r>
              <a:rPr lang="ru-RU" sz="6400" dirty="0"/>
              <a:t>продукта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US" sz="6400" dirty="0">
                <a:hlinkClick r:id="rId2"/>
              </a:rPr>
              <a:t>e.khilyuk@hh.ru</a:t>
            </a:r>
            <a:r>
              <a:rPr lang="ru-RU" sz="6400" dirty="0"/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ru-RU" sz="6400" dirty="0"/>
              <a:t>Тел: +7 </a:t>
            </a:r>
            <a:r>
              <a:rPr lang="en-US" sz="6400" dirty="0"/>
              <a:t>495</a:t>
            </a:r>
            <a:r>
              <a:rPr lang="ru-RU" sz="6400" dirty="0"/>
              <a:t> </a:t>
            </a:r>
            <a:r>
              <a:rPr lang="en-US" sz="6400" dirty="0"/>
              <a:t>974 64 27 </a:t>
            </a:r>
            <a:r>
              <a:rPr lang="ru-RU" sz="6400" dirty="0"/>
              <a:t>доб. 1-</a:t>
            </a:r>
            <a:r>
              <a:rPr lang="en-US" sz="6400" dirty="0"/>
              <a:t>2732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ru-RU" sz="6400" b="1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6400" b="1" dirty="0" smtClean="0"/>
              <a:t>Наталья Данина, </a:t>
            </a:r>
            <a:endParaRPr lang="ru-RU" sz="6400" b="1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6400" dirty="0" smtClean="0"/>
              <a:t>Руководителю </a:t>
            </a:r>
            <a:r>
              <a:rPr lang="ru-RU" sz="6400" dirty="0"/>
              <a:t>направления исследований заработных плат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US" sz="6400" dirty="0">
                <a:hlinkClick r:id="rId3"/>
              </a:rPr>
              <a:t>n.danina@hh.ru</a:t>
            </a:r>
            <a:r>
              <a:rPr lang="ru-RU" sz="6400" dirty="0"/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6400" dirty="0"/>
              <a:t>Тел: +7 </a:t>
            </a:r>
            <a:r>
              <a:rPr lang="en-US" sz="6400" dirty="0"/>
              <a:t>495</a:t>
            </a:r>
            <a:r>
              <a:rPr lang="ru-RU" sz="6400" dirty="0"/>
              <a:t> </a:t>
            </a:r>
            <a:r>
              <a:rPr lang="en-US" sz="6400" dirty="0"/>
              <a:t>974 64 27 </a:t>
            </a:r>
            <a:r>
              <a:rPr lang="ru-RU" sz="6400" dirty="0"/>
              <a:t>доб. 1-</a:t>
            </a:r>
            <a:r>
              <a:rPr lang="en-US" sz="6400" dirty="0"/>
              <a:t>2129</a:t>
            </a:r>
          </a:p>
          <a:p>
            <a:pPr marL="0" indent="0">
              <a:buClr>
                <a:srgbClr val="C00000"/>
              </a:buClr>
              <a:buSzPct val="90000"/>
              <a:buNone/>
              <a:defRPr/>
            </a:pPr>
            <a:endParaRPr lang="ru-RU" sz="1700" dirty="0"/>
          </a:p>
          <a:p>
            <a:pPr marL="0" indent="0">
              <a:buClr>
                <a:srgbClr val="C00000"/>
              </a:buClr>
              <a:buSzPct val="90000"/>
              <a:buNone/>
              <a:defRPr/>
            </a:pPr>
            <a:endParaRPr lang="ru-RU" sz="1600" dirty="0"/>
          </a:p>
          <a:p>
            <a:pPr marL="0" indent="0">
              <a:buNone/>
              <a:defRPr/>
            </a:pPr>
            <a:endParaRPr lang="ru-RU" sz="1600" b="1" dirty="0"/>
          </a:p>
        </p:txBody>
      </p:sp>
      <p:sp>
        <p:nvSpPr>
          <p:cNvPr id="4" name="AutoShape 2" descr="http://download.fotolia.com/DownloadContent/2/AqijWYI9SlNeLjXf98U4cuOUng9y7IM7/Fotolia_54814374_Subscription_Monthly_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13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800" b="1" dirty="0" smtClean="0">
              <a:latin typeface="+mj-lt"/>
            </a:endParaRPr>
          </a:p>
          <a:p>
            <a:pPr marL="0" indent="0" algn="ctr">
              <a:buNone/>
            </a:pPr>
            <a:r>
              <a:rPr lang="ru-RU" sz="2800" b="1" dirty="0" smtClean="0"/>
              <a:t>Компания </a:t>
            </a:r>
            <a:r>
              <a:rPr lang="en-US" sz="2800" b="1" dirty="0" err="1" smtClean="0">
                <a:solidFill>
                  <a:srgbClr val="C00000"/>
                </a:solidFill>
              </a:rPr>
              <a:t>HeadHunter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575" y="4266034"/>
            <a:ext cx="1466850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55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.filimonov\Desktop\БРЕНД\Вебинары\Картинки\Fotolia_53196862_Subscription_Monthly_X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708275"/>
            <a:ext cx="6350000" cy="365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 bwMode="auto">
          <a:xfrm>
            <a:off x="2051050" y="274638"/>
            <a:ext cx="663575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r"/>
            <a:r>
              <a:rPr lang="ru-RU" altLang="ru-RU" sz="1800" dirty="0"/>
              <a:t>Почему появились исследования в </a:t>
            </a:r>
            <a:r>
              <a:rPr lang="en-US" altLang="ru-RU" sz="1800" dirty="0" err="1"/>
              <a:t>HeadHunter</a:t>
            </a:r>
            <a:r>
              <a:rPr lang="en-US" altLang="ru-RU" sz="1800" dirty="0"/>
              <a:t>?</a:t>
            </a:r>
            <a:endParaRPr lang="ru-RU" altLang="ru-RU" sz="1800" dirty="0"/>
          </a:p>
        </p:txBody>
      </p:sp>
      <p:sp>
        <p:nvSpPr>
          <p:cNvPr id="3076" name="Объект 2"/>
          <p:cNvSpPr>
            <a:spLocks noGrp="1"/>
          </p:cNvSpPr>
          <p:nvPr>
            <p:ph sz="half" idx="1"/>
          </p:nvPr>
        </p:nvSpPr>
        <p:spPr bwMode="auto">
          <a:xfrm>
            <a:off x="395288" y="2060575"/>
            <a:ext cx="4043362" cy="936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ru-RU" altLang="ru-RU" sz="1400" dirty="0" smtClean="0"/>
              <a:t>Обеспечить компанию сотрудниками в нужном количестве и требуемой квалификации</a:t>
            </a:r>
          </a:p>
        </p:txBody>
      </p:sp>
      <p:sp>
        <p:nvSpPr>
          <p:cNvPr id="3077" name="Объект 3"/>
          <p:cNvSpPr>
            <a:spLocks noGrp="1"/>
          </p:cNvSpPr>
          <p:nvPr>
            <p:ph sz="half" idx="2"/>
          </p:nvPr>
        </p:nvSpPr>
        <p:spPr bwMode="auto">
          <a:xfrm>
            <a:off x="4716463" y="2060575"/>
            <a:ext cx="4038600" cy="676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ru-RU" altLang="ru-RU" sz="1400" dirty="0"/>
              <a:t>Платить конкурентоспособную заработную плату в рамках ФОТ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74878" y="3429000"/>
            <a:ext cx="1990725" cy="20313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Появление сервисов по зарплатным исследованиям позволит решить обе ключевые задачи на ресурсах </a:t>
            </a:r>
          </a:p>
          <a:p>
            <a:pPr algn="ctr">
              <a:defRPr/>
            </a:pPr>
            <a:r>
              <a:rPr lang="ru-RU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ГК </a:t>
            </a:r>
            <a:r>
              <a:rPr 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HeadHunter</a:t>
            </a:r>
            <a:endParaRPr lang="ru-RU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7725" y="1341438"/>
            <a:ext cx="7632700" cy="33855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 любого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HRa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две ключевые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задачи:</a:t>
            </a:r>
          </a:p>
        </p:txBody>
      </p:sp>
    </p:spTree>
    <p:extLst>
      <p:ext uri="{BB962C8B-B14F-4D97-AF65-F5344CB8AC3E}">
        <p14:creationId xmlns:p14="http://schemas.microsoft.com/office/powerpoint/2010/main" val="372527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338" y="5373216"/>
            <a:ext cx="3649662" cy="1471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476672"/>
            <a:ext cx="7272808" cy="576064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/>
              <a:t>Если Вы пользуетесь обзорами заработных плат, то</a:t>
            </a:r>
            <a:br>
              <a:rPr lang="ru-RU" dirty="0" smtClean="0"/>
            </a:br>
            <a:r>
              <a:rPr lang="ru-RU" dirty="0" smtClean="0"/>
              <a:t>у вас есть вопросы…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  <a:defRPr/>
            </a:pPr>
            <a:r>
              <a:rPr lang="ru-RU" sz="6000" b="1" dirty="0"/>
              <a:t>Актуальность данных и сроки</a:t>
            </a:r>
          </a:p>
          <a:p>
            <a:pPr marL="285750" indent="-285750">
              <a:lnSpc>
                <a:spcPct val="140000"/>
              </a:lnSpc>
              <a:buSzPct val="90000"/>
              <a:defRPr/>
            </a:pPr>
            <a:r>
              <a:rPr lang="ru-RU" sz="5600" dirty="0"/>
              <a:t>Вы привязаны к началу и окончанию сбора </a:t>
            </a:r>
            <a:r>
              <a:rPr lang="ru-RU" sz="5600" dirty="0" smtClean="0"/>
              <a:t>данных</a:t>
            </a:r>
            <a:endParaRPr lang="ru-RU" sz="5600" dirty="0"/>
          </a:p>
          <a:p>
            <a:pPr marL="285750" indent="-285750">
              <a:lnSpc>
                <a:spcPct val="140000"/>
              </a:lnSpc>
              <a:buSzPct val="90000"/>
              <a:defRPr/>
            </a:pPr>
            <a:r>
              <a:rPr lang="ru-RU" sz="5600" dirty="0"/>
              <a:t>Данные не всегда </a:t>
            </a:r>
            <a:r>
              <a:rPr lang="ru-RU" sz="5600" dirty="0" smtClean="0"/>
              <a:t>актуальны</a:t>
            </a:r>
            <a:endParaRPr lang="ru-RU" sz="5600" dirty="0"/>
          </a:p>
          <a:p>
            <a:pPr marL="285750" indent="-285750">
              <a:lnSpc>
                <a:spcPct val="140000"/>
              </a:lnSpc>
              <a:buSzPct val="90000"/>
              <a:defRPr/>
            </a:pPr>
            <a:r>
              <a:rPr lang="ru-RU" sz="5600" dirty="0"/>
              <a:t>Приходится ждать свежих данных несколько </a:t>
            </a:r>
            <a:r>
              <a:rPr lang="ru-RU" sz="5600" dirty="0" smtClean="0"/>
              <a:t>месяцев</a:t>
            </a:r>
            <a:endParaRPr lang="ru-RU" sz="5600" dirty="0"/>
          </a:p>
          <a:p>
            <a:pPr marL="0" indent="0">
              <a:spcBef>
                <a:spcPts val="1200"/>
              </a:spcBef>
              <a:buClr>
                <a:srgbClr val="C00000"/>
              </a:buClr>
              <a:buSzPct val="90000"/>
              <a:buNone/>
              <a:defRPr/>
            </a:pPr>
            <a:r>
              <a:rPr lang="ru-RU" sz="6000" b="1" dirty="0" smtClean="0"/>
              <a:t>Данные </a:t>
            </a:r>
            <a:r>
              <a:rPr lang="ru-RU" sz="6000" b="1" dirty="0"/>
              <a:t>в отчете</a:t>
            </a:r>
          </a:p>
          <a:p>
            <a:pPr>
              <a:lnSpc>
                <a:spcPct val="140000"/>
              </a:lnSpc>
              <a:buSzPct val="90000"/>
              <a:defRPr/>
            </a:pPr>
            <a:r>
              <a:rPr lang="ru-RU" sz="5600" dirty="0"/>
              <a:t>В кросс-отраслевых обзорах не всегда есть данные по отраслевым </a:t>
            </a:r>
            <a:r>
              <a:rPr lang="ru-RU" sz="5600" dirty="0" smtClean="0"/>
              <a:t>позициям</a:t>
            </a:r>
            <a:endParaRPr lang="ru-RU" sz="5600" dirty="0"/>
          </a:p>
          <a:p>
            <a:pPr>
              <a:lnSpc>
                <a:spcPct val="140000"/>
              </a:lnSpc>
              <a:buSzPct val="90000"/>
              <a:defRPr/>
            </a:pPr>
            <a:r>
              <a:rPr lang="ru-RU" sz="5600" dirty="0"/>
              <a:t>В отраслевых —</a:t>
            </a:r>
            <a:r>
              <a:rPr lang="ru-RU" sz="5600" dirty="0" smtClean="0"/>
              <a:t> </a:t>
            </a:r>
            <a:r>
              <a:rPr lang="ru-RU" sz="5600" dirty="0"/>
              <a:t>не всегда достаточно данных по </a:t>
            </a:r>
            <a:r>
              <a:rPr lang="ru-RU" sz="5600" dirty="0" smtClean="0"/>
              <a:t>кросс-отраслевым функциям</a:t>
            </a:r>
            <a:endParaRPr lang="ru-RU" sz="5600" dirty="0"/>
          </a:p>
          <a:p>
            <a:pPr>
              <a:lnSpc>
                <a:spcPct val="130000"/>
              </a:lnSpc>
              <a:buClr>
                <a:srgbClr val="C00000"/>
              </a:buClr>
              <a:buSzPct val="90000"/>
              <a:buFont typeface="+mj-lt"/>
              <a:buAutoNum type="arabicPeriod"/>
              <a:defRPr/>
            </a:pPr>
            <a:endParaRPr lang="ru-RU" sz="2000" b="1" dirty="0"/>
          </a:p>
          <a:p>
            <a:pPr marL="0" indent="0">
              <a:spcBef>
                <a:spcPts val="1200"/>
              </a:spcBef>
              <a:buClr>
                <a:srgbClr val="C00000"/>
              </a:buClr>
              <a:buSzPct val="90000"/>
              <a:buNone/>
              <a:defRPr/>
            </a:pPr>
            <a:r>
              <a:rPr lang="ru-RU" sz="6000" b="1" dirty="0"/>
              <a:t>Формат отчета</a:t>
            </a:r>
          </a:p>
          <a:p>
            <a:pPr>
              <a:lnSpc>
                <a:spcPct val="140000"/>
              </a:lnSpc>
              <a:buSzPct val="90000"/>
              <a:defRPr/>
            </a:pPr>
            <a:r>
              <a:rPr lang="ru-RU" sz="5600" dirty="0"/>
              <a:t>Отчет структурирован по жестким параметрам, заданным </a:t>
            </a:r>
            <a:r>
              <a:rPr lang="ru-RU" sz="5600" dirty="0" smtClean="0"/>
              <a:t>провайдерами</a:t>
            </a:r>
            <a:endParaRPr lang="ru-RU" sz="5600" dirty="0"/>
          </a:p>
          <a:p>
            <a:pPr>
              <a:lnSpc>
                <a:spcPct val="140000"/>
              </a:lnSpc>
              <a:buSzPct val="90000"/>
              <a:defRPr/>
            </a:pPr>
            <a:r>
              <a:rPr lang="ru-RU" sz="5600" dirty="0"/>
              <a:t>Отчет </a:t>
            </a:r>
            <a:r>
              <a:rPr lang="ru-RU" sz="5600" dirty="0" smtClean="0"/>
              <a:t>— </a:t>
            </a:r>
            <a:r>
              <a:rPr lang="ru-RU" sz="5600" dirty="0"/>
              <a:t>электронная книга. Найти необходимую информацию не всегда </a:t>
            </a:r>
            <a:r>
              <a:rPr lang="ru-RU" sz="5600" dirty="0" smtClean="0"/>
              <a:t>просто</a:t>
            </a:r>
            <a:endParaRPr lang="ru-RU" sz="5600" dirty="0"/>
          </a:p>
          <a:p>
            <a:pPr>
              <a:lnSpc>
                <a:spcPct val="140000"/>
              </a:lnSpc>
              <a:buClr>
                <a:srgbClr val="C00000"/>
              </a:buClr>
              <a:buSzPct val="90000"/>
              <a:defRPr/>
            </a:pPr>
            <a:endParaRPr lang="ru-RU" sz="2000" dirty="0">
              <a:solidFill>
                <a:srgbClr val="C00000"/>
              </a:solidFill>
            </a:endParaRPr>
          </a:p>
          <a:p>
            <a:pPr marL="0" indent="0">
              <a:spcBef>
                <a:spcPts val="1000"/>
              </a:spcBef>
              <a:buClr>
                <a:srgbClr val="C00000"/>
              </a:buClr>
              <a:buSzPct val="90000"/>
              <a:buNone/>
              <a:defRPr/>
            </a:pPr>
            <a:r>
              <a:rPr lang="ru-RU" sz="6000" b="1" dirty="0"/>
              <a:t>Стоимость</a:t>
            </a:r>
          </a:p>
          <a:p>
            <a:pPr>
              <a:lnSpc>
                <a:spcPct val="130000"/>
              </a:lnSpc>
              <a:buSzPct val="90000"/>
              <a:defRPr/>
            </a:pPr>
            <a:r>
              <a:rPr lang="ru-RU" sz="5600" dirty="0"/>
              <a:t>Отраслевые исследования и проекты на заказ стоят больших </a:t>
            </a:r>
            <a:r>
              <a:rPr lang="ru-RU" sz="5600" dirty="0" smtClean="0"/>
              <a:t>денег</a:t>
            </a:r>
            <a:endParaRPr lang="ru-RU" sz="56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845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476672"/>
            <a:ext cx="5987008" cy="576064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/>
              <a:t>Наш ответ на многочисленные</a:t>
            </a:r>
            <a:br>
              <a:rPr lang="ru-RU" dirty="0" smtClean="0"/>
            </a:br>
            <a:r>
              <a:rPr lang="ru-RU" i="1" dirty="0"/>
              <a:t>запросы рынка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4896544" cy="4925144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ru-RU" sz="1600" dirty="0" smtClean="0"/>
          </a:p>
          <a:p>
            <a:pPr marL="0" indent="0">
              <a:lnSpc>
                <a:spcPct val="130000"/>
              </a:lnSpc>
              <a:buNone/>
              <a:defRPr/>
            </a:pPr>
            <a:r>
              <a:rPr lang="en-US" sz="1600" dirty="0" err="1" smtClean="0"/>
              <a:t>HeadHunter</a:t>
            </a:r>
            <a:r>
              <a:rPr lang="en-US" sz="1600" dirty="0" smtClean="0"/>
              <a:t> </a:t>
            </a:r>
            <a:r>
              <a:rPr lang="ru-RU" sz="1600" dirty="0" smtClean="0"/>
              <a:t>запускает проект </a:t>
            </a:r>
          </a:p>
          <a:p>
            <a:pPr marL="0" indent="0">
              <a:lnSpc>
                <a:spcPct val="130000"/>
              </a:lnSpc>
              <a:buNone/>
              <a:defRPr/>
            </a:pPr>
            <a:r>
              <a:rPr lang="ru-RU" sz="1800" i="1" dirty="0" smtClean="0"/>
              <a:t>«</a:t>
            </a:r>
            <a:r>
              <a:rPr lang="ru-RU" sz="1800" b="1" i="1" dirty="0" smtClean="0"/>
              <a:t>Банк данных заработных плат</a:t>
            </a:r>
            <a:r>
              <a:rPr lang="ru-RU" sz="1800" i="1" dirty="0" smtClean="0"/>
              <a:t>»</a:t>
            </a:r>
            <a:r>
              <a:rPr lang="ru-RU" sz="1800" b="1" dirty="0" smtClean="0"/>
              <a:t> </a:t>
            </a:r>
            <a:r>
              <a:rPr lang="ru-RU" sz="1600" b="1" dirty="0" smtClean="0"/>
              <a:t>—</a:t>
            </a:r>
          </a:p>
          <a:p>
            <a:pPr marL="0" indent="0">
              <a:lnSpc>
                <a:spcPct val="130000"/>
              </a:lnSpc>
              <a:buNone/>
              <a:defRPr/>
            </a:pPr>
            <a:r>
              <a:rPr lang="ru-RU" sz="1600" dirty="0" smtClean="0"/>
              <a:t>онлайн-обзор </a:t>
            </a:r>
            <a:r>
              <a:rPr lang="ru-RU" sz="1600" dirty="0"/>
              <a:t>заработных плат</a:t>
            </a:r>
            <a:r>
              <a:rPr lang="ru-RU" sz="1600" dirty="0" smtClean="0"/>
              <a:t>,</a:t>
            </a:r>
          </a:p>
          <a:p>
            <a:pPr marL="0" indent="0">
              <a:lnSpc>
                <a:spcPct val="130000"/>
              </a:lnSpc>
              <a:buNone/>
              <a:defRPr/>
            </a:pPr>
            <a:r>
              <a:rPr lang="ru-RU" sz="1600" dirty="0" smtClean="0"/>
              <a:t>подготовленный </a:t>
            </a:r>
            <a:r>
              <a:rPr lang="ru-RU" sz="1600" dirty="0"/>
              <a:t>в соответствии </a:t>
            </a:r>
            <a:endParaRPr lang="ru-RU" sz="1600" dirty="0" smtClean="0"/>
          </a:p>
          <a:p>
            <a:pPr marL="0" indent="0">
              <a:lnSpc>
                <a:spcPct val="130000"/>
              </a:lnSpc>
              <a:buNone/>
              <a:defRPr/>
            </a:pPr>
            <a:r>
              <a:rPr lang="ru-RU" sz="1600" dirty="0" smtClean="0"/>
              <a:t>с </a:t>
            </a:r>
            <a:r>
              <a:rPr lang="ru-RU" sz="1600" dirty="0"/>
              <a:t>лучшими мировыми </a:t>
            </a:r>
            <a:r>
              <a:rPr lang="ru-RU" sz="1600" dirty="0" smtClean="0"/>
              <a:t>практиками.</a:t>
            </a:r>
            <a:endParaRPr lang="ru-RU" sz="1600" dirty="0"/>
          </a:p>
          <a:p>
            <a:pPr marL="0" indent="0">
              <a:buNone/>
              <a:defRPr/>
            </a:pPr>
            <a:endParaRPr lang="ru-RU" sz="1600" b="1" dirty="0"/>
          </a:p>
        </p:txBody>
      </p:sp>
      <p:pic>
        <p:nvPicPr>
          <p:cNvPr id="6" name="Picture 6" descr="C:\Users\e.khilyuk\Desktop\Картинки\мето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916832"/>
            <a:ext cx="3361877" cy="2681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917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476672"/>
            <a:ext cx="5987008" cy="576064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/>
              <a:t>Преимущества «Банка данных </a:t>
            </a:r>
            <a:br>
              <a:rPr lang="ru-RU" dirty="0" smtClean="0"/>
            </a:br>
            <a:r>
              <a:rPr lang="ru-RU" dirty="0" smtClean="0"/>
              <a:t>заработных плат»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92514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  <a:defRPr/>
            </a:pPr>
            <a:r>
              <a:rPr lang="ru-RU" sz="6000" b="1" dirty="0" smtClean="0"/>
              <a:t>Актуально и оперативно</a:t>
            </a:r>
            <a:endParaRPr lang="ru-RU" sz="6000" b="1" dirty="0"/>
          </a:p>
          <a:p>
            <a:pPr marL="285750" indent="-285750">
              <a:lnSpc>
                <a:spcPct val="140000"/>
              </a:lnSpc>
              <a:buSzPct val="90000"/>
              <a:defRPr/>
            </a:pPr>
            <a:r>
              <a:rPr lang="ru-RU" sz="5600" dirty="0" smtClean="0"/>
              <a:t>Предоставляйте данные в любое время — нет жесткой привязки к началу и окончанию сбора данных</a:t>
            </a:r>
          </a:p>
          <a:p>
            <a:pPr marL="285750" indent="-285750">
              <a:lnSpc>
                <a:spcPct val="140000"/>
              </a:lnSpc>
              <a:buSzPct val="90000"/>
              <a:defRPr/>
            </a:pPr>
            <a:r>
              <a:rPr lang="ru-RU" sz="5600" dirty="0" smtClean="0"/>
              <a:t>Банк данных всегда поддерживается в актуальном состоянии</a:t>
            </a:r>
            <a:endParaRPr lang="ru-RU" sz="5600" dirty="0"/>
          </a:p>
          <a:p>
            <a:pPr marL="285750" indent="-285750">
              <a:lnSpc>
                <a:spcPct val="140000"/>
              </a:lnSpc>
              <a:buSzPct val="90000"/>
              <a:defRPr/>
            </a:pPr>
            <a:r>
              <a:rPr lang="ru-RU" sz="5600" dirty="0" smtClean="0"/>
              <a:t>Доступ к отчету вы получите на следующий день после внесения своих данных*</a:t>
            </a:r>
            <a:endParaRPr lang="ru-RU" sz="5600" dirty="0"/>
          </a:p>
          <a:p>
            <a:pPr marL="0" indent="0">
              <a:spcBef>
                <a:spcPts val="1200"/>
              </a:spcBef>
              <a:buClr>
                <a:srgbClr val="C00000"/>
              </a:buClr>
              <a:buSzPct val="90000"/>
              <a:buNone/>
              <a:defRPr/>
            </a:pPr>
            <a:r>
              <a:rPr lang="ru-RU" sz="6000" b="1" dirty="0" smtClean="0"/>
              <a:t>Анализ данных в нужных вам аспектах</a:t>
            </a:r>
            <a:endParaRPr lang="ru-RU" sz="6000" b="1" dirty="0"/>
          </a:p>
          <a:p>
            <a:pPr>
              <a:lnSpc>
                <a:spcPct val="140000"/>
              </a:lnSpc>
              <a:buSzPct val="90000"/>
              <a:defRPr/>
            </a:pPr>
            <a:r>
              <a:rPr lang="ru-RU" sz="5600" dirty="0" smtClean="0"/>
              <a:t>Анализируйте данные в любом разрезе: город, отрасль/сфера деятельности, размер компании, тип капитала, а также профессиональная область/специализация, уровень должности</a:t>
            </a:r>
            <a:endParaRPr lang="ru-RU" sz="2000" b="1" dirty="0"/>
          </a:p>
          <a:p>
            <a:pPr marL="0" indent="0">
              <a:spcBef>
                <a:spcPts val="1200"/>
              </a:spcBef>
              <a:buClr>
                <a:srgbClr val="C00000"/>
              </a:buClr>
              <a:buSzPct val="90000"/>
              <a:buNone/>
              <a:defRPr/>
            </a:pPr>
            <a:r>
              <a:rPr lang="ru-RU" sz="6000" b="1" dirty="0" smtClean="0"/>
              <a:t>Гибкий отчет под ваши текущие задачи</a:t>
            </a:r>
            <a:endParaRPr lang="ru-RU" sz="6000" b="1" dirty="0"/>
          </a:p>
          <a:p>
            <a:pPr>
              <a:lnSpc>
                <a:spcPct val="140000"/>
              </a:lnSpc>
              <a:buSzPct val="90000"/>
              <a:defRPr/>
            </a:pPr>
            <a:r>
              <a:rPr lang="ru-RU" sz="5600" dirty="0" smtClean="0"/>
              <a:t>Вы сами задаете структуру вашего отчета и меняете ее в зависимости от ваших задач</a:t>
            </a:r>
            <a:endParaRPr lang="ru-RU" sz="2000" dirty="0">
              <a:solidFill>
                <a:srgbClr val="C00000"/>
              </a:solidFill>
            </a:endParaRPr>
          </a:p>
          <a:p>
            <a:pPr marL="0" indent="0">
              <a:spcBef>
                <a:spcPts val="1200"/>
              </a:spcBef>
              <a:buClr>
                <a:srgbClr val="C00000"/>
              </a:buClr>
              <a:buSzPct val="90000"/>
              <a:buNone/>
              <a:defRPr/>
            </a:pPr>
            <a:r>
              <a:rPr lang="ru-RU" sz="6000" b="1" dirty="0" smtClean="0"/>
              <a:t>Цена вопроса</a:t>
            </a:r>
            <a:endParaRPr lang="ru-RU" sz="6000" b="1" dirty="0"/>
          </a:p>
          <a:p>
            <a:pPr>
              <a:lnSpc>
                <a:spcPct val="130000"/>
              </a:lnSpc>
              <a:buSzPct val="90000"/>
              <a:defRPr/>
            </a:pPr>
            <a:r>
              <a:rPr lang="ru-RU" sz="5600" dirty="0" smtClean="0"/>
              <a:t>Первый год доступ к Банку данных бесплатный</a:t>
            </a:r>
          </a:p>
          <a:p>
            <a:pPr>
              <a:lnSpc>
                <a:spcPct val="130000"/>
              </a:lnSpc>
              <a:buSzPct val="90000"/>
              <a:defRPr/>
            </a:pPr>
            <a:r>
              <a:rPr lang="ru-RU" sz="5600" dirty="0" smtClean="0"/>
              <a:t>В последующие годы стоимость доступа с предоставлением данных 10–30 </a:t>
            </a:r>
            <a:r>
              <a:rPr lang="ru-RU" sz="5600" dirty="0" err="1" smtClean="0"/>
              <a:t>т.р</a:t>
            </a:r>
            <a:r>
              <a:rPr lang="ru-RU" sz="5600" dirty="0" smtClean="0"/>
              <a:t>./год </a:t>
            </a:r>
          </a:p>
          <a:p>
            <a:pPr marL="0" indent="0">
              <a:lnSpc>
                <a:spcPct val="130000"/>
              </a:lnSpc>
              <a:buSzPct val="90000"/>
              <a:buNone/>
              <a:defRPr/>
            </a:pPr>
            <a:r>
              <a:rPr lang="ru-RU" sz="4000" dirty="0" smtClean="0"/>
              <a:t>* После достаточного наполнения</a:t>
            </a:r>
            <a:r>
              <a:rPr lang="ru-RU" sz="5600" dirty="0" smtClean="0"/>
              <a:t> </a:t>
            </a:r>
            <a:endParaRPr lang="ru-RU" sz="56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350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476672"/>
            <a:ext cx="5987008" cy="576064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/>
              <a:t>Станьте участником и получите данные</a:t>
            </a:r>
            <a:br>
              <a:rPr lang="ru-RU" dirty="0" smtClean="0"/>
            </a:br>
            <a:r>
              <a:rPr lang="ru-RU" i="1" dirty="0" smtClean="0"/>
              <a:t>бесплатно!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0375" y="2420888"/>
            <a:ext cx="4402832" cy="3168352"/>
          </a:xfrm>
        </p:spPr>
        <p:txBody>
          <a:bodyPr>
            <a:normAutofit/>
          </a:bodyPr>
          <a:lstStyle/>
          <a:p>
            <a:pPr marL="0" indent="0">
              <a:buClr>
                <a:srgbClr val="C00000"/>
              </a:buClr>
              <a:buSzPct val="90000"/>
              <a:buNone/>
              <a:defRPr/>
            </a:pPr>
            <a:r>
              <a:rPr lang="ru-RU" sz="1700" dirty="0"/>
              <a:t>Получить доступ к </a:t>
            </a:r>
            <a:r>
              <a:rPr lang="ru-RU" sz="1700" dirty="0" smtClean="0"/>
              <a:t>отчету </a:t>
            </a:r>
            <a:r>
              <a:rPr lang="ru-RU" sz="1700" dirty="0"/>
              <a:t>в течение первого года можно будет только предоставив свои </a:t>
            </a:r>
            <a:r>
              <a:rPr lang="ru-RU" sz="1700" dirty="0" smtClean="0"/>
              <a:t> данные.</a:t>
            </a:r>
          </a:p>
          <a:p>
            <a:pPr marL="0" indent="0">
              <a:buClr>
                <a:srgbClr val="C00000"/>
              </a:buClr>
              <a:buSzPct val="90000"/>
              <a:buNone/>
              <a:defRPr/>
            </a:pPr>
            <a:endParaRPr lang="ru-RU" sz="1700" dirty="0"/>
          </a:p>
          <a:p>
            <a:pPr marL="0" indent="0">
              <a:buNone/>
              <a:defRPr/>
            </a:pPr>
            <a:endParaRPr lang="ru-RU" sz="1600" b="1" dirty="0"/>
          </a:p>
        </p:txBody>
      </p:sp>
      <p:sp>
        <p:nvSpPr>
          <p:cNvPr id="4" name="AutoShape 2" descr="http://download.fotolia.com/DownloadContent/2/AqijWYI9SlNeLjXf98U4cuOUng9y7IM7/Fotolia_54814374_Subscription_Monthly_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Users\v.kartunova\Documents\Соискательские сервисы\questionnai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681" y="1248809"/>
            <a:ext cx="3532187" cy="499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40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476672"/>
            <a:ext cx="7200800" cy="576064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/>
              <a:t>Заполните анкету в три шага </a:t>
            </a:r>
            <a:br>
              <a:rPr lang="ru-RU" dirty="0" smtClean="0"/>
            </a:br>
            <a:endParaRPr lang="ru-RU" i="1" dirty="0"/>
          </a:p>
        </p:txBody>
      </p:sp>
      <p:sp>
        <p:nvSpPr>
          <p:cNvPr id="4" name="AutoShape 2" descr="http://download.fotolia.com/DownloadContent/2/AqijWYI9SlNeLjXf98U4cuOUng9y7IM7/Fotolia_54814374_Subscription_Monthly_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3" t="32964" r="20985" b="29056"/>
          <a:stretch/>
        </p:blipFill>
        <p:spPr bwMode="auto">
          <a:xfrm>
            <a:off x="223225" y="1882552"/>
            <a:ext cx="8806662" cy="32115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3826759" y="1916832"/>
            <a:ext cx="1177289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754470" y="2564904"/>
            <a:ext cx="1177289" cy="720080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36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476672"/>
            <a:ext cx="5987008" cy="576064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/>
              <a:t>Конфиденциальность гарантируется!</a:t>
            </a:r>
            <a:endParaRPr lang="ru-RU" sz="18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4925144"/>
          </a:xfrm>
        </p:spPr>
        <p:txBody>
          <a:bodyPr>
            <a:normAutofit fontScale="92500" lnSpcReduction="10000"/>
          </a:bodyPr>
          <a:lstStyle/>
          <a:p>
            <a:pPr marL="0" indent="0">
              <a:buClr>
                <a:srgbClr val="C00000"/>
              </a:buClr>
              <a:buSzPct val="90000"/>
              <a:buNone/>
              <a:defRPr/>
            </a:pPr>
            <a:r>
              <a:rPr lang="ru-RU" sz="1700" dirty="0" smtClean="0"/>
              <a:t>Доступ к «Банку данных заработных плат» организован через отдельную систему прав.</a:t>
            </a:r>
          </a:p>
          <a:p>
            <a:pPr marL="0" indent="0">
              <a:buClr>
                <a:srgbClr val="C00000"/>
              </a:buClr>
              <a:buSzPct val="90000"/>
              <a:buNone/>
              <a:defRPr/>
            </a:pPr>
            <a:endParaRPr lang="ru-RU" sz="1700" dirty="0"/>
          </a:p>
          <a:p>
            <a:pPr marL="0" indent="0">
              <a:buClr>
                <a:srgbClr val="C00000"/>
              </a:buClr>
              <a:buSzPct val="90000"/>
              <a:buNone/>
              <a:defRPr/>
            </a:pPr>
            <a:r>
              <a:rPr lang="ru-RU" sz="1700" b="1" dirty="0" smtClean="0"/>
              <a:t>Две роли:</a:t>
            </a:r>
            <a:endParaRPr lang="ru-RU" sz="1700" b="1" dirty="0"/>
          </a:p>
          <a:p>
            <a:pPr>
              <a:buSzPct val="90000"/>
              <a:buFontTx/>
              <a:buAutoNum type="arabicPeriod"/>
              <a:defRPr/>
            </a:pPr>
            <a:r>
              <a:rPr lang="ru-RU" sz="1700" dirty="0" smtClean="0"/>
              <a:t>Главное лицо (ГЗЛ) – заполняет профиль и структуру компании, дает права менеджерам на заполнение зарплат и льгот в бизнес-единицах, отправляет анкету на проверку.</a:t>
            </a:r>
            <a:endParaRPr lang="ru-RU" sz="1700" dirty="0"/>
          </a:p>
          <a:p>
            <a:pPr>
              <a:buSzPct val="90000"/>
              <a:buFontTx/>
              <a:buAutoNum type="arabicPeriod"/>
              <a:defRPr/>
            </a:pPr>
            <a:r>
              <a:rPr lang="ru-RU" sz="1700" dirty="0" smtClean="0"/>
              <a:t>Менеджеры – заполняют зарплаты и льготы по бизнес-единицам.</a:t>
            </a:r>
            <a:endParaRPr lang="ru-RU" sz="1600" dirty="0"/>
          </a:p>
          <a:p>
            <a:pPr marL="0" indent="0">
              <a:buNone/>
              <a:defRPr/>
            </a:pPr>
            <a:endParaRPr lang="ru-RU" sz="1600" b="1" dirty="0"/>
          </a:p>
        </p:txBody>
      </p:sp>
      <p:sp>
        <p:nvSpPr>
          <p:cNvPr id="4" name="AutoShape 2" descr="http://download.fotolia.com/DownloadContent/2/AqijWYI9SlNeLjXf98U4cuOUng9y7IM7/Fotolia_54814374_Subscription_Monthly_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Picture 7" descr="C:\Users\e.khilyuk\Desktop\Картинки\ключ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352" y="2370559"/>
            <a:ext cx="3059112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541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476672"/>
            <a:ext cx="5987008" cy="576064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/>
              <a:t>Шаг 1: Профиль компании</a:t>
            </a:r>
            <a:endParaRPr lang="ru-RU" sz="1800" dirty="0"/>
          </a:p>
        </p:txBody>
      </p:sp>
      <p:sp>
        <p:nvSpPr>
          <p:cNvPr id="4" name="AutoShape 2" descr="http://download.fotolia.com/DownloadContent/2/AqijWYI9SlNeLjXf98U4cuOUng9y7IM7/Fotolia_54814374_Subscription_Monthly_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8" t="27154" r="36091" b="11215"/>
          <a:stretch/>
        </p:blipFill>
        <p:spPr bwMode="auto">
          <a:xfrm>
            <a:off x="1115616" y="1124744"/>
            <a:ext cx="6891919" cy="54810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7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13061</TotalTime>
  <Words>513</Words>
  <Application>Microsoft Office PowerPoint</Application>
  <PresentationFormat>Экран (4:3)</PresentationFormat>
  <Paragraphs>100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  Банк данных заработных плат:    новая услуга от HeadHunter      </vt:lpstr>
      <vt:lpstr>Почему появились исследования в HeadHunter?</vt:lpstr>
      <vt:lpstr>Если Вы пользуетесь обзорами заработных плат, то у вас есть вопросы…</vt:lpstr>
      <vt:lpstr>Наш ответ на многочисленные запросы рынка</vt:lpstr>
      <vt:lpstr>Преимущества «Банка данных  заработных плат»</vt:lpstr>
      <vt:lpstr>Станьте участником и получите данные бесплатно!</vt:lpstr>
      <vt:lpstr>Заполните анкету в три шага  </vt:lpstr>
      <vt:lpstr>Конфиденциальность гарантируется!</vt:lpstr>
      <vt:lpstr>Шаг 1: Профиль компании</vt:lpstr>
      <vt:lpstr>Шаг 2: Структура компании</vt:lpstr>
      <vt:lpstr>Шаг 3: Заработные платы</vt:lpstr>
      <vt:lpstr>Шаг 3: Льготы</vt:lpstr>
      <vt:lpstr>Результат участия – отчет, который дает возможность</vt:lpstr>
      <vt:lpstr>Отчет по параметрам</vt:lpstr>
      <vt:lpstr>Отчет по компаниям</vt:lpstr>
      <vt:lpstr>Формат данных в отчете</vt:lpstr>
      <vt:lpstr>Чтобы стать участником</vt:lpstr>
      <vt:lpstr>Контакты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Банк заработных плат от HeadHunter</dc:title>
  <dc:creator>n.danina</dc:creator>
  <cp:lastModifiedBy>Данина Наталья</cp:lastModifiedBy>
  <cp:revision>455</cp:revision>
  <cp:lastPrinted>2013-07-24T07:45:34Z</cp:lastPrinted>
  <dcterms:created xsi:type="dcterms:W3CDTF">2011-02-24T13:59:12Z</dcterms:created>
  <dcterms:modified xsi:type="dcterms:W3CDTF">2013-11-12T08:53:05Z</dcterms:modified>
</cp:coreProperties>
</file>